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840" r:id="rId4"/>
  </p:sldMasterIdLst>
  <p:notesMasterIdLst>
    <p:notesMasterId r:id="rId19"/>
  </p:notesMasterIdLst>
  <p:handoutMasterIdLst>
    <p:handoutMasterId r:id="rId20"/>
  </p:handoutMasterIdLst>
  <p:sldIdLst>
    <p:sldId id="285" r:id="rId5"/>
    <p:sldId id="278" r:id="rId6"/>
    <p:sldId id="287" r:id="rId7"/>
    <p:sldId id="282" r:id="rId8"/>
    <p:sldId id="292" r:id="rId9"/>
    <p:sldId id="296" r:id="rId10"/>
    <p:sldId id="293" r:id="rId11"/>
    <p:sldId id="294" r:id="rId12"/>
    <p:sldId id="295" r:id="rId13"/>
    <p:sldId id="298" r:id="rId14"/>
    <p:sldId id="299" r:id="rId15"/>
    <p:sldId id="284" r:id="rId16"/>
    <p:sldId id="297" r:id="rId17"/>
    <p:sldId id="286" r:id="rId18"/>
  </p:sldIdLst>
  <p:sldSz cx="12192000" cy="6858000"/>
  <p:notesSz cx="6858000" cy="9144000"/>
  <p:embeddedFontLst>
    <p:embeddedFont>
      <p:font typeface="Calisto MT" panose="02040603050505030304" pitchFamily="18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FF00"/>
    <a:srgbClr val="DADADA"/>
    <a:srgbClr val="2B2B2D"/>
    <a:srgbClr val="FFAEC9"/>
    <a:srgbClr val="2A0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AB071-12EC-414F-8A8D-CAC39624DC56}" v="1611" dt="2021-11-18T21:12:01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67571" autoAdjust="0"/>
  </p:normalViewPr>
  <p:slideViewPr>
    <p:cSldViewPr snapToGrid="0">
      <p:cViewPr varScale="1">
        <p:scale>
          <a:sx n="56" d="100"/>
          <a:sy n="56" d="100"/>
        </p:scale>
        <p:origin x="15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908F71-B9FE-4CAB-8DD0-9E93DE6C286A}" type="datetime1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2021-11-19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F921D6-565D-4D46-B49E-39B8683600B4}" type="slidenum"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‹#›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841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A077F981-A915-4A0D-BCE5-CA8946F91856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E80CB90E-A225-4324-8C33-43B91060884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닥터 척척 팀의 분리수거 척척박사 발표를</a:t>
            </a:r>
            <a:r>
              <a:rPr lang="en-US" altLang="ko-KR" dirty="0"/>
              <a:t> </a:t>
            </a:r>
            <a:r>
              <a:rPr lang="ko-KR" altLang="en-US" dirty="0"/>
              <a:t>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73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팀이 생각하는 프로젝트의 하이라이트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가이드라인에 맞춰 사진을 촬영하면</a:t>
            </a:r>
            <a:r>
              <a:rPr lang="en-US" altLang="ko-KR" dirty="0"/>
              <a:t>,</a:t>
            </a:r>
            <a:r>
              <a:rPr lang="ko-KR" altLang="en-US" dirty="0"/>
              <a:t> 어떤 쓰레기인지 구분하여 정확도와 함께 사용자에게 알려줍니다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사용자는 자세한 팁 버튼을 눌러 해당 쓰레기의 올바른 분리배출 방법을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5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보완 및 개선점으로는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인식하는 대상이 쓰레기인만큼 사진의 찌그러진 캔처럼 대상이 원래의 형태에서 벗어난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 정확도가 낮게 나오거나</a:t>
            </a:r>
            <a:r>
              <a:rPr lang="en-US" altLang="ko-KR" dirty="0"/>
              <a:t>, </a:t>
            </a:r>
            <a:r>
              <a:rPr lang="ko-KR" altLang="en-US" dirty="0"/>
              <a:t>대상을 인식할 수 있는 사진 촬영 각도가 평소에 비해 좁아졌습니다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점에 대해서는 데이터셋을 최대한 많이 모으고 부족한 데이터셋의 경우 이미지를 회전하거나 직접 촬영하는 방식으로 해결하고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개별 항목의 개수가 적다는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분리수거 척척박사는 넓은 카테고리 별 분리수거 정보를 제공하고 있지만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 err="1"/>
              <a:t>아이스팩</a:t>
            </a:r>
            <a:r>
              <a:rPr lang="en-US" altLang="ko-KR" dirty="0"/>
              <a:t>, </a:t>
            </a:r>
            <a:r>
              <a:rPr lang="ko-KR" altLang="en-US" dirty="0"/>
              <a:t>젖병</a:t>
            </a:r>
            <a:r>
              <a:rPr lang="en-US" altLang="ko-KR" dirty="0"/>
              <a:t>, </a:t>
            </a:r>
            <a:r>
              <a:rPr lang="ko-KR" altLang="en-US" dirty="0"/>
              <a:t>캔 등 개별 항목에 대해서는 자주 사용하는 </a:t>
            </a:r>
            <a:r>
              <a:rPr lang="en-US" altLang="ko-KR" dirty="0"/>
              <a:t>6</a:t>
            </a:r>
            <a:r>
              <a:rPr lang="ko-KR" altLang="en-US" dirty="0"/>
              <a:t>가지 항목과</a:t>
            </a:r>
            <a:r>
              <a:rPr lang="en-US" altLang="ko-KR" dirty="0"/>
              <a:t> </a:t>
            </a:r>
            <a:r>
              <a:rPr lang="ko-KR" altLang="en-US" dirty="0"/>
              <a:t>헷갈릴 만한 </a:t>
            </a:r>
            <a:r>
              <a:rPr lang="en-US" altLang="ko-KR" dirty="0"/>
              <a:t>4</a:t>
            </a:r>
            <a:r>
              <a:rPr lang="ko-KR" altLang="en-US" dirty="0"/>
              <a:t>가지 항목으로 총 </a:t>
            </a:r>
            <a:r>
              <a:rPr lang="en-US" altLang="ko-KR" dirty="0"/>
              <a:t>10</a:t>
            </a:r>
            <a:r>
              <a:rPr lang="ko-KR" altLang="en-US" dirty="0"/>
              <a:t>가지의 쓰레기만 인식할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문제점은 초기 기획단계에서 프로젝트의 규모보다 완성도를 높이는 것에 더 치중하다 발생했고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개별 항목들을 추가로 선정해 데이터셋과 함께 프로젝트에 더함으로써 해결할 계획입니다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97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분리수거 척척박사의 개발 동기이자 목표인 올바른 분리수거법이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많이 알려지고 생활화된다면</a:t>
            </a:r>
            <a:r>
              <a:rPr lang="en-US" altLang="ko-KR" dirty="0"/>
              <a:t>, </a:t>
            </a:r>
            <a:r>
              <a:rPr lang="ko-KR" altLang="en-US" dirty="0"/>
              <a:t>긍정적인 경제적 효과와 환경적 효과가 생겨날 것으로 기대하고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환경부 보도자료에 따르면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생활폐기물인 플라스틱</a:t>
            </a:r>
            <a:r>
              <a:rPr lang="en-US" altLang="ko-KR" dirty="0"/>
              <a:t>, </a:t>
            </a:r>
            <a:r>
              <a:rPr lang="ko-KR" altLang="en-US" dirty="0"/>
              <a:t>금속</a:t>
            </a:r>
            <a:r>
              <a:rPr lang="en-US" altLang="ko-KR" dirty="0"/>
              <a:t>, </a:t>
            </a:r>
            <a:r>
              <a:rPr lang="ko-KR" altLang="en-US" dirty="0"/>
              <a:t>유리</a:t>
            </a:r>
            <a:r>
              <a:rPr lang="en-US" altLang="ko-KR" dirty="0"/>
              <a:t>, </a:t>
            </a:r>
            <a:r>
              <a:rPr lang="ko-KR" altLang="en-US" dirty="0"/>
              <a:t>종이의 재활용률을 </a:t>
            </a:r>
            <a:r>
              <a:rPr lang="en-US" altLang="ko-KR" dirty="0"/>
              <a:t>1</a:t>
            </a:r>
            <a:r>
              <a:rPr lang="ko-KR" altLang="en-US" dirty="0"/>
              <a:t>퍼센트만 높여도 연간 </a:t>
            </a:r>
            <a:r>
              <a:rPr lang="en-US" altLang="ko-KR" dirty="0"/>
              <a:t>639</a:t>
            </a:r>
            <a:r>
              <a:rPr lang="ko-KR" altLang="en-US" dirty="0"/>
              <a:t>억 원을 절약할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재활용이 가능한 자원들이 </a:t>
            </a:r>
            <a:r>
              <a:rPr lang="ko-KR" altLang="en-US" dirty="0" err="1"/>
              <a:t>직매립</a:t>
            </a:r>
            <a:r>
              <a:rPr lang="ko-KR" altLang="en-US" dirty="0"/>
              <a:t> 되는 경우가 </a:t>
            </a:r>
            <a:r>
              <a:rPr lang="en-US" altLang="ko-KR" dirty="0"/>
              <a:t>0</a:t>
            </a:r>
            <a:r>
              <a:rPr lang="ko-KR" altLang="en-US" dirty="0"/>
              <a:t>에 수렴하게 되어 자동적으로 매립시설의 수명은 늘어나고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매립되거나 소각되는 물질의 양도 줄어들어 환경오염을 예방할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36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프로젝트를 확장해 학습시킨 모델과 쓰레기통</a:t>
            </a:r>
            <a:r>
              <a:rPr lang="en-US" altLang="ko-KR" dirty="0"/>
              <a:t>, </a:t>
            </a:r>
            <a:r>
              <a:rPr lang="ko-KR" altLang="en-US" dirty="0"/>
              <a:t>카메라를 분류설비와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결합하는 방식으로 활용한다면 자동 무인 쓰레기 분류기를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쓰레기 분류기를 미국과 같은 분리수거가 잘 이루어지지 않는 지역에서 사용할 경우</a:t>
            </a:r>
            <a:r>
              <a:rPr lang="en-US" altLang="ko-KR" dirty="0"/>
              <a:t>,</a:t>
            </a:r>
          </a:p>
          <a:p>
            <a:endParaRPr lang="ko-KR" altLang="en-US" dirty="0"/>
          </a:p>
          <a:p>
            <a:r>
              <a:rPr lang="ko-KR" altLang="en-US" dirty="0"/>
              <a:t>자원을 절약하고 환경오염을 줄이는 에코</a:t>
            </a:r>
            <a:r>
              <a:rPr lang="en-US" altLang="ko-KR" dirty="0"/>
              <a:t> </a:t>
            </a:r>
            <a:r>
              <a:rPr lang="ko-KR" altLang="en-US" dirty="0"/>
              <a:t>사회에 더 가까워질 수 있을 것으로 예상합니다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0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이어서 </a:t>
            </a:r>
            <a:r>
              <a:rPr lang="ko-KR" altLang="en-US" dirty="0"/>
              <a:t>시연 영상을 재생하겠습니다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9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같이 </a:t>
            </a:r>
            <a:r>
              <a:rPr lang="en-US" altLang="ko-KR" dirty="0"/>
              <a:t>5</a:t>
            </a:r>
            <a:r>
              <a:rPr lang="ko-KR" altLang="en-US" dirty="0"/>
              <a:t>개로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46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코로나</a:t>
            </a:r>
            <a:r>
              <a:rPr lang="en-US" altLang="ko-KR" dirty="0"/>
              <a:t>19</a:t>
            </a:r>
            <a:r>
              <a:rPr lang="ko-KR" altLang="en-US" dirty="0"/>
              <a:t>로 인해 배달음식 등의 </a:t>
            </a:r>
            <a:r>
              <a:rPr lang="ko-KR" altLang="en-US" dirty="0" err="1"/>
              <a:t>비대면</a:t>
            </a:r>
            <a:r>
              <a:rPr lang="ko-KR" altLang="en-US" dirty="0"/>
              <a:t> 소비가 증가했고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일회용품 사용 비율 또한 덩달아 늘어났습니다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우리나라의 경우 통계상의 재활용률은 </a:t>
            </a:r>
            <a:r>
              <a:rPr lang="en-US" altLang="ko-KR" dirty="0"/>
              <a:t>80</a:t>
            </a:r>
            <a:r>
              <a:rPr lang="ko-KR" altLang="en-US" dirty="0"/>
              <a:t>퍼센트 이상이지만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올바르게 분리배출 되지 않은 쓰레기가 많아 물질 회수율을 포함한 실질 재활용률은 </a:t>
            </a:r>
            <a:r>
              <a:rPr lang="en-US" altLang="ko-KR" dirty="0"/>
              <a:t>40</a:t>
            </a:r>
            <a:r>
              <a:rPr lang="ko-KR" altLang="en-US" dirty="0"/>
              <a:t>퍼센트에 불과한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올바르지 않은 분리배출은 불필요한 환경오염과 자원부족</a:t>
            </a:r>
            <a:r>
              <a:rPr lang="en-US" altLang="ko-KR" dirty="0"/>
              <a:t>, </a:t>
            </a:r>
            <a:r>
              <a:rPr lang="ko-KR" altLang="en-US" dirty="0"/>
              <a:t>비용문제를 야기합니다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저희 팀은 분리수거 척척박사를 통해 누구에게나 쉽게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올바른 분리수거 방식을 알려줌으로써 환경보호에 도움이 되고자 하여</a:t>
            </a:r>
            <a:r>
              <a:rPr lang="en-US" altLang="ko-KR" dirty="0"/>
              <a:t> </a:t>
            </a:r>
            <a:r>
              <a:rPr lang="ko-KR" altLang="en-US" dirty="0"/>
              <a:t>프로젝트를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10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시나리오는 크게 </a:t>
            </a:r>
            <a:r>
              <a:rPr lang="en-US" altLang="ko-KR" dirty="0"/>
              <a:t>2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사진을 촬영하거나 불러와서 어떤 쓰레기인지 확인한 뒤 해당 항목의 자세한 분리수거 방법을 알려주는 방식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두번째는 카테고리 별로 정리되어 있는 분리수거 방법을 확인하는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53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시스템과 인터페이스 설계입니다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시스템 구조는 기계 학습 모델을 어플리케이션 바이너리에 번들로 묶는 방식을 채택했습니다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모델은 안드로이드 환경의 연동성과 모바일 기기를 대상으로 배포하는 점을 고려하여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텐서플로우</a:t>
            </a:r>
            <a:r>
              <a:rPr lang="ko-KR" altLang="en-US" dirty="0"/>
              <a:t> 라이트 프레임워크를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/>
              <a:t>학습시간</a:t>
            </a:r>
            <a:r>
              <a:rPr lang="en-US" altLang="ko-KR" dirty="0"/>
              <a:t>, </a:t>
            </a:r>
            <a:r>
              <a:rPr lang="ko-KR" altLang="en-US" dirty="0"/>
              <a:t>모델 크기 등과 모바일 환경을 고려하여 </a:t>
            </a:r>
            <a:r>
              <a:rPr lang="ko-KR" altLang="en-US" dirty="0" err="1"/>
              <a:t>이피션트넷</a:t>
            </a:r>
            <a:r>
              <a:rPr lang="ko-KR" altLang="en-US" dirty="0"/>
              <a:t> 라이트 모델을 선정했고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구글 </a:t>
            </a:r>
            <a:r>
              <a:rPr lang="ko-KR" altLang="en-US" dirty="0" err="1"/>
              <a:t>코랩에서</a:t>
            </a:r>
            <a:r>
              <a:rPr lang="ko-KR" altLang="en-US" dirty="0"/>
              <a:t> 모델 메이커 툴을 이용해 학습을 진행했습니다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5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2</a:t>
            </a:r>
            <a:r>
              <a:rPr lang="ko-KR" altLang="en-US" dirty="0"/>
              <a:t>장의 사진은 </a:t>
            </a:r>
            <a:r>
              <a:rPr lang="en-US" altLang="ko-KR" dirty="0"/>
              <a:t>Y</a:t>
            </a:r>
            <a:r>
              <a:rPr lang="ko-KR" altLang="en-US" dirty="0"/>
              <a:t>축을 정확도</a:t>
            </a:r>
            <a:r>
              <a:rPr lang="en-US" altLang="ko-KR" dirty="0"/>
              <a:t>, X</a:t>
            </a:r>
            <a:r>
              <a:rPr lang="ko-KR" altLang="en-US" dirty="0"/>
              <a:t>축을 각각 지연시간과 모델 크기로 두고 여러 모델들을 비교한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그래프를 보면 앞서 채택한 </a:t>
            </a:r>
            <a:r>
              <a:rPr lang="ko-KR" altLang="en-US" dirty="0" err="1"/>
              <a:t>이피션트넷</a:t>
            </a:r>
            <a:r>
              <a:rPr lang="ko-KR" altLang="en-US" dirty="0"/>
              <a:t> 라이트 모델군은 훨씬 적은 지연 시간과</a:t>
            </a:r>
            <a:r>
              <a:rPr lang="en-US" altLang="ko-KR" dirty="0"/>
              <a:t> </a:t>
            </a:r>
            <a:r>
              <a:rPr lang="ko-KR" altLang="en-US" dirty="0"/>
              <a:t>작은 용량으로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레스넷</a:t>
            </a:r>
            <a:r>
              <a:rPr lang="en-US" altLang="ko-KR" dirty="0"/>
              <a:t>50, </a:t>
            </a:r>
            <a:r>
              <a:rPr lang="ko-KR" altLang="en-US" dirty="0"/>
              <a:t>모바일넷</a:t>
            </a:r>
            <a:r>
              <a:rPr lang="en-US" altLang="ko-KR" dirty="0"/>
              <a:t> </a:t>
            </a:r>
            <a:r>
              <a:rPr lang="ko-KR" altLang="en-US" dirty="0"/>
              <a:t>등과 비교하여 비슷하거나 높은 정확도를 보이고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중에서도 저희 팀은 해당 모델군의 그래프 기울기가 </a:t>
            </a:r>
            <a:r>
              <a:rPr lang="en-US" altLang="ko-KR" dirty="0"/>
              <a:t>V3</a:t>
            </a:r>
            <a:r>
              <a:rPr lang="ko-KR" altLang="en-US" dirty="0"/>
              <a:t>에서 </a:t>
            </a:r>
            <a:r>
              <a:rPr lang="en-US" altLang="ko-KR" dirty="0"/>
              <a:t>V4</a:t>
            </a:r>
            <a:r>
              <a:rPr lang="ko-KR" altLang="en-US" dirty="0"/>
              <a:t>로 갈 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크게 작아지는 것을 고려하여 </a:t>
            </a:r>
            <a:r>
              <a:rPr lang="en-US" altLang="ko-KR" dirty="0"/>
              <a:t>V3 </a:t>
            </a:r>
            <a:r>
              <a:rPr lang="ko-KR" altLang="en-US" dirty="0"/>
              <a:t>모델을 사용하기로 결정했습니다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08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UI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분류</a:t>
            </a:r>
            <a:r>
              <a:rPr lang="en-US" altLang="ko-KR" dirty="0"/>
              <a:t>,</a:t>
            </a:r>
            <a:r>
              <a:rPr lang="ko-KR" altLang="en-US" dirty="0"/>
              <a:t> 사진 촬영 또는 불러오기</a:t>
            </a:r>
            <a:r>
              <a:rPr lang="en-US" altLang="ko-KR" dirty="0"/>
              <a:t> </a:t>
            </a:r>
            <a:r>
              <a:rPr lang="ko-KR" altLang="en-US" dirty="0"/>
              <a:t>후 자세한 팁으로 진행되는 분리수거 방법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59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가지 카테고리에 대한 분리수거 방법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9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가지 헷갈리는 목록에 대한 분리수거 방법을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B90E-A225-4324-8C33-43B910608846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7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DDADB4-3CC3-44A4-B528-D2CCDBD5A80E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1B81B1-A27D-4489-B07D-C9C05B2D913B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C710731-7C85-47AA-8F91-DA87AD6802A5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9F787A31-4E8C-4FED-90A4-DFEB6DF15586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3DB6F7-575E-454E-A559-197F0E38038A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CD61-11BE-4AB2-A74B-DE105CC15FBB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A92DE1-BE3F-4D6F-B00C-9BDFE85E80D9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2A49CB-AB48-46B1-ACCC-E0359FAFAEDC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22CC57-05CC-452B-A60F-187C1D3991CE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A3F160-D0AB-40D9-85FE-3B6C6C17A7D3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817D19-A331-41CE-BB2C-C341142510C5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C23DF-7F47-41F5-85F3-2A3219D700FE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그림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DC7E7A-161E-474C-AEA4-1F6FC1E2B790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7C6CBD-ADB3-44A6-965C-B6A19035A174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EE9A1B8-99DE-4FEF-BC2D-A6DB0F98974C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8BDBC7-A7D7-485C-B114-904B2F69C6AB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A7D3D3-106D-4810-A320-20834DFE0592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662A073-2416-49C1-8F3B-A4F5FE8E902C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나눔스퀘어_ac Bold" panose="020B0600000101010101" pitchFamily="50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microsoft.com/office/2007/relationships/hdphoto" Target="../media/hdphoto1.wdp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0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319"/>
            <a:ext cx="12191999" cy="11104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r>
              <a:rPr lang="ko-KR" altLang="en-US" sz="54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분리수거 척척박사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E803CFE-140E-4B42-B90F-2231245893A1}"/>
              </a:ext>
            </a:extLst>
          </p:cNvPr>
          <p:cNvSpPr txBox="1">
            <a:spLocks/>
          </p:cNvSpPr>
          <p:nvPr/>
        </p:nvSpPr>
        <p:spPr>
          <a:xfrm>
            <a:off x="9493624" y="3836895"/>
            <a:ext cx="1981200" cy="3021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algn="l">
              <a:spcAft>
                <a:spcPts val="1000"/>
              </a:spcAft>
              <a:buSzPct val="90000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Dr.ChuckChuck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marL="36900">
              <a:spcAft>
                <a:spcPts val="1000"/>
              </a:spcAft>
              <a:buSzPct val="90000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201814116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권태윤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900">
              <a:spcAft>
                <a:spcPts val="1000"/>
              </a:spcAft>
              <a:buSzPct val="90000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201613188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송태인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900">
              <a:spcAft>
                <a:spcPts val="1000"/>
              </a:spcAft>
              <a:buSzPct val="90000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201613187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송용수</a:t>
            </a:r>
          </a:p>
        </p:txBody>
      </p:sp>
      <p:pic>
        <p:nvPicPr>
          <p:cNvPr id="10" name="그래픽 9" descr="지속 가능성 단색으로 채워진">
            <a:extLst>
              <a:ext uri="{FF2B5EF4-FFF2-40B4-BE49-F238E27FC236}">
                <a16:creationId xmlns:a16="http://schemas.microsoft.com/office/drawing/2014/main" id="{149CEDA7-DC28-4E68-95CE-EE6FEB51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352" y="2139895"/>
            <a:ext cx="2811294" cy="2811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9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3600" b="1" spc="1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하이라이트</a:t>
            </a:r>
            <a:endParaRPr lang="ko-KR" altLang="en-US" sz="3600" b="1" spc="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 descr="텍스트, 식탁용기구, 컵, 커피잔이(가) 표시된 사진&#10;&#10;자동 생성된 설명">
            <a:extLst>
              <a:ext uri="{FF2B5EF4-FFF2-40B4-BE49-F238E27FC236}">
                <a16:creationId xmlns:a16="http://schemas.microsoft.com/office/drawing/2014/main" id="{4A176D1B-9360-4487-811E-8FA5880F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77" y="1719000"/>
            <a:ext cx="1788819" cy="360000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9E98C30-A9FB-422A-ABA5-DCEFC1B5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318" y="1719000"/>
            <a:ext cx="1789435" cy="360000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9A7C77C-3A8E-40D1-ACF1-838BFF8E6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" y="1719000"/>
            <a:ext cx="1787587" cy="360000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8" name="그림 17" descr="텍스트, 실내, 커피잔이(가) 표시된 사진&#10;&#10;자동 생성된 설명">
            <a:extLst>
              <a:ext uri="{FF2B5EF4-FFF2-40B4-BE49-F238E27FC236}">
                <a16:creationId xmlns:a16="http://schemas.microsoft.com/office/drawing/2014/main" id="{5C196721-9241-4340-83EF-8139FE800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953" y="1719000"/>
            <a:ext cx="1786971" cy="3600000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94561F-6F8E-42BF-92AD-7E5567C63D6D}"/>
              </a:ext>
            </a:extLst>
          </p:cNvPr>
          <p:cNvSpPr txBox="1"/>
          <p:nvPr/>
        </p:nvSpPr>
        <p:spPr>
          <a:xfrm>
            <a:off x="79768" y="5457391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가이드라인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E76DC-746A-4F75-8170-8CEB563977AC}"/>
              </a:ext>
            </a:extLst>
          </p:cNvPr>
          <p:cNvSpPr txBox="1"/>
          <p:nvPr/>
        </p:nvSpPr>
        <p:spPr>
          <a:xfrm>
            <a:off x="2848166" y="5457391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촬영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BEA29-EBDD-46B1-B83C-A990A13B9004}"/>
              </a:ext>
            </a:extLst>
          </p:cNvPr>
          <p:cNvSpPr txBox="1"/>
          <p:nvPr/>
        </p:nvSpPr>
        <p:spPr>
          <a:xfrm>
            <a:off x="5556214" y="5457391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화면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6F563-CD67-4701-B3C8-656D964C6B23}"/>
              </a:ext>
            </a:extLst>
          </p:cNvPr>
          <p:cNvSpPr txBox="1"/>
          <p:nvPr/>
        </p:nvSpPr>
        <p:spPr>
          <a:xfrm>
            <a:off x="8324612" y="5457391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자세한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18F766-005C-485D-BDEC-D0494EF70B6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867834" y="3519000"/>
            <a:ext cx="981119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27B3B4-11F8-43D0-94EF-6966B6419AF7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5635924" y="3519000"/>
            <a:ext cx="920153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1EBFEE-16B6-4613-8A2C-1CFD802025C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8344896" y="3519000"/>
            <a:ext cx="977422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8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보완 및 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623F9-CF58-40C8-A893-DC5215A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8" y="1371684"/>
            <a:ext cx="2160490" cy="4344983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81875-8ADE-49C3-97B0-CD9A5B11CE98}"/>
              </a:ext>
            </a:extLst>
          </p:cNvPr>
          <p:cNvSpPr txBox="1"/>
          <p:nvPr/>
        </p:nvSpPr>
        <p:spPr>
          <a:xfrm>
            <a:off x="6895621" y="5834097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부족한 개별 항목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3464EF-CA02-4F3D-984E-3659A5256625}"/>
              </a:ext>
            </a:extLst>
          </p:cNvPr>
          <p:cNvSpPr/>
          <p:nvPr/>
        </p:nvSpPr>
        <p:spPr>
          <a:xfrm>
            <a:off x="7637929" y="4778187"/>
            <a:ext cx="2303928" cy="8964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9F2EA1-1408-4991-870F-8051447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862" y="1376815"/>
            <a:ext cx="2163587" cy="433985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ACF97B-402A-4900-9994-C02822D1D4C5}"/>
              </a:ext>
            </a:extLst>
          </p:cNvPr>
          <p:cNvSpPr txBox="1"/>
          <p:nvPr/>
        </p:nvSpPr>
        <p:spPr>
          <a:xfrm>
            <a:off x="881639" y="5834097"/>
            <a:ext cx="504403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변형된 모양의 객체 탐지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찌그러진 캔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DE3710-325E-4A6C-9887-95AFDCA4C225}"/>
              </a:ext>
            </a:extLst>
          </p:cNvPr>
          <p:cNvSpPr/>
          <p:nvPr/>
        </p:nvSpPr>
        <p:spPr>
          <a:xfrm>
            <a:off x="2644140" y="1724025"/>
            <a:ext cx="1522095" cy="2033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32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92A9C4-7FAB-4611-85F5-874EF49882FC}"/>
              </a:ext>
            </a:extLst>
          </p:cNvPr>
          <p:cNvSpPr/>
          <p:nvPr/>
        </p:nvSpPr>
        <p:spPr>
          <a:xfrm>
            <a:off x="1474522" y="3778790"/>
            <a:ext cx="3980966" cy="2019477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83364-F470-4DC0-BC13-23DA0CC62AB3}"/>
              </a:ext>
            </a:extLst>
          </p:cNvPr>
          <p:cNvSpPr txBox="1"/>
          <p:nvPr/>
        </p:nvSpPr>
        <p:spPr>
          <a:xfrm>
            <a:off x="2021683" y="4126808"/>
            <a:ext cx="287767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생활폐기물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플라스틱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금속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유리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종이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재활용률을 </a:t>
            </a:r>
            <a:r>
              <a:rPr lang="en-US" altLang="ko-KR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1%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높여도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연간 </a:t>
            </a:r>
            <a:r>
              <a:rPr lang="en-US" altLang="ko-KR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639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원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절약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7B7D9-BE9E-4B4C-A9DD-7624B0379956}"/>
              </a:ext>
            </a:extLst>
          </p:cNvPr>
          <p:cNvSpPr txBox="1"/>
          <p:nvPr/>
        </p:nvSpPr>
        <p:spPr>
          <a:xfrm>
            <a:off x="2021683" y="3258551"/>
            <a:ext cx="287767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효과 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7B1689-4AD6-472F-AE13-902BDF6EDF35}"/>
              </a:ext>
            </a:extLst>
          </p:cNvPr>
          <p:cNvSpPr/>
          <p:nvPr/>
        </p:nvSpPr>
        <p:spPr>
          <a:xfrm>
            <a:off x="6736512" y="3795527"/>
            <a:ext cx="3980966" cy="2019477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8ADCF-F421-4995-9925-BDF7264BEFA9}"/>
              </a:ext>
            </a:extLst>
          </p:cNvPr>
          <p:cNvSpPr txBox="1"/>
          <p:nvPr/>
        </p:nvSpPr>
        <p:spPr>
          <a:xfrm>
            <a:off x="7004470" y="3989657"/>
            <a:ext cx="343607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재활용 가능 자원 </a:t>
            </a:r>
            <a:r>
              <a:rPr lang="ko-KR" altLang="en-US" sz="2000" dirty="0" err="1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직매립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Zero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매립시설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수명 연장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매립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소각물질의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최소화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환경오염 예방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C8E6B-75F3-49B4-9836-EA3BF1BAAB50}"/>
              </a:ext>
            </a:extLst>
          </p:cNvPr>
          <p:cNvSpPr txBox="1"/>
          <p:nvPr/>
        </p:nvSpPr>
        <p:spPr>
          <a:xfrm>
            <a:off x="7283673" y="3275288"/>
            <a:ext cx="287767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환경적 효과 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519D8-CE2E-43D6-8127-D37D95454563}"/>
              </a:ext>
            </a:extLst>
          </p:cNvPr>
          <p:cNvSpPr txBox="1"/>
          <p:nvPr/>
        </p:nvSpPr>
        <p:spPr>
          <a:xfrm>
            <a:off x="4081656" y="1827214"/>
            <a:ext cx="402868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분리수거 척척박사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함께하는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올바른 재활용품 분류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4861A7-518F-4A33-AE40-9C2A8502C9B8}"/>
              </a:ext>
            </a:extLst>
          </p:cNvPr>
          <p:cNvSpPr/>
          <p:nvPr/>
        </p:nvSpPr>
        <p:spPr>
          <a:xfrm>
            <a:off x="4081656" y="1477984"/>
            <a:ext cx="4028684" cy="1406348"/>
          </a:xfrm>
          <a:prstGeom prst="round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7D6AF-ECB6-42C7-BA24-2D3E005378E8}"/>
              </a:ext>
            </a:extLst>
          </p:cNvPr>
          <p:cNvSpPr txBox="1"/>
          <p:nvPr/>
        </p:nvSpPr>
        <p:spPr>
          <a:xfrm>
            <a:off x="2963055" y="6163604"/>
            <a:ext cx="625589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성과에 대한 기대효과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03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32DBD-7C6D-4573-B7CA-17322C1EB527}"/>
              </a:ext>
            </a:extLst>
          </p:cNvPr>
          <p:cNvSpPr txBox="1"/>
          <p:nvPr/>
        </p:nvSpPr>
        <p:spPr>
          <a:xfrm>
            <a:off x="2963055" y="6163604"/>
            <a:ext cx="625589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활용 및 확장 가능성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CEEAC3-B9CA-4FDE-A7F7-BDAFB0F98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34" y="1515035"/>
            <a:ext cx="1068265" cy="2148310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E9735A01-BDD5-4009-9D3A-D34099D1DDBB}"/>
              </a:ext>
            </a:extLst>
          </p:cNvPr>
          <p:cNvSpPr/>
          <p:nvPr/>
        </p:nvSpPr>
        <p:spPr>
          <a:xfrm>
            <a:off x="2824219" y="2193189"/>
            <a:ext cx="792000" cy="792000"/>
          </a:xfrm>
          <a:prstGeom prst="mathPlus">
            <a:avLst/>
          </a:prstGeom>
          <a:solidFill>
            <a:srgbClr val="DADADA"/>
          </a:solidFill>
          <a:ln w="19050">
            <a:solidFill>
              <a:srgbClr val="DADADA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B30DFF44-D3C8-432A-BFE5-C703239C0DBA}"/>
              </a:ext>
            </a:extLst>
          </p:cNvPr>
          <p:cNvSpPr/>
          <p:nvPr/>
        </p:nvSpPr>
        <p:spPr>
          <a:xfrm>
            <a:off x="5668153" y="2228959"/>
            <a:ext cx="845699" cy="720460"/>
          </a:xfrm>
          <a:prstGeom prst="mathEqual">
            <a:avLst/>
          </a:prstGeom>
          <a:solidFill>
            <a:srgbClr val="DADADA"/>
          </a:solidFill>
          <a:ln w="1905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그림 3" descr="빈, 컨테이너이(가) 표시된 사진&#10;&#10;자동 생성된 설명">
            <a:extLst>
              <a:ext uri="{FF2B5EF4-FFF2-40B4-BE49-F238E27FC236}">
                <a16:creationId xmlns:a16="http://schemas.microsoft.com/office/drawing/2014/main" id="{81E0993D-831F-40BC-B971-C2ED80D7F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980" y="1558055"/>
            <a:ext cx="1507148" cy="206226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6478FFA-1E71-4D83-9C1C-BE34ECB9C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7118" r="5065" b="5357"/>
          <a:stretch/>
        </p:blipFill>
        <p:spPr bwMode="auto">
          <a:xfrm>
            <a:off x="4338611" y="4211871"/>
            <a:ext cx="3354936" cy="1738430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04DE3D-2F99-447F-BEBC-0FF2D2E68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12" y="4193941"/>
            <a:ext cx="2317907" cy="173843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3DD36049-2A85-4D31-8313-6C9E1D66AB07}"/>
              </a:ext>
            </a:extLst>
          </p:cNvPr>
          <p:cNvSpPr/>
          <p:nvPr/>
        </p:nvSpPr>
        <p:spPr>
          <a:xfrm>
            <a:off x="3306915" y="4667156"/>
            <a:ext cx="792000" cy="792000"/>
          </a:xfrm>
          <a:prstGeom prst="mathPlus">
            <a:avLst/>
          </a:prstGeom>
          <a:solidFill>
            <a:srgbClr val="DADADA"/>
          </a:solidFill>
          <a:ln w="19050">
            <a:solidFill>
              <a:srgbClr val="DADADA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0E6A8CB-515A-4582-8E67-26FC1A386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7118" r="5065" b="5357"/>
          <a:stretch/>
        </p:blipFill>
        <p:spPr bwMode="auto">
          <a:xfrm>
            <a:off x="7102319" y="1366489"/>
            <a:ext cx="4233264" cy="2193554"/>
          </a:xfrm>
          <a:prstGeom prst="rect">
            <a:avLst/>
          </a:prstGeom>
          <a:noFill/>
          <a:ln w="127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같음 기호 18">
            <a:extLst>
              <a:ext uri="{FF2B5EF4-FFF2-40B4-BE49-F238E27FC236}">
                <a16:creationId xmlns:a16="http://schemas.microsoft.com/office/drawing/2014/main" id="{B20A0BC6-C1EB-4896-8698-5C9F7A8FB3CD}"/>
              </a:ext>
            </a:extLst>
          </p:cNvPr>
          <p:cNvSpPr/>
          <p:nvPr/>
        </p:nvSpPr>
        <p:spPr>
          <a:xfrm>
            <a:off x="7933243" y="4738696"/>
            <a:ext cx="845699" cy="720460"/>
          </a:xfrm>
          <a:prstGeom prst="mathEqual">
            <a:avLst/>
          </a:prstGeom>
          <a:solidFill>
            <a:srgbClr val="DADADA"/>
          </a:solidFill>
          <a:ln w="1905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10DC8F-64F7-4685-B7DA-6C3DCEF80B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1" t="20152" r="6125" b="14631"/>
          <a:stretch/>
        </p:blipFill>
        <p:spPr>
          <a:xfrm>
            <a:off x="9018638" y="4518212"/>
            <a:ext cx="2746673" cy="112736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77529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511" y="2658035"/>
            <a:ext cx="5974977" cy="100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ko-KR" altLang="en-US" sz="54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4708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ko-KR" altLang="en-US" sz="40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E803CFE-140E-4B42-B90F-2231245893A1}"/>
              </a:ext>
            </a:extLst>
          </p:cNvPr>
          <p:cNvSpPr txBox="1">
            <a:spLocks/>
          </p:cNvSpPr>
          <p:nvPr/>
        </p:nvSpPr>
        <p:spPr>
          <a:xfrm>
            <a:off x="1405756" y="1516166"/>
            <a:ext cx="4690244" cy="3787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9800" indent="-342900" algn="l">
              <a:lnSpc>
                <a:spcPct val="150000"/>
              </a:lnSpc>
              <a:spcAft>
                <a:spcPts val="1000"/>
              </a:spcAft>
              <a:buSzPct val="90000"/>
              <a:buFont typeface="Wingdings 2" charset="2"/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79800" indent="-342900" algn="l">
              <a:lnSpc>
                <a:spcPct val="150000"/>
              </a:lnSpc>
              <a:spcAft>
                <a:spcPts val="1000"/>
              </a:spcAft>
              <a:buSzPct val="90000"/>
              <a:buFont typeface="Wingdings 2" charset="2"/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구성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79800" indent="-342900" algn="l">
              <a:lnSpc>
                <a:spcPct val="150000"/>
              </a:lnSpc>
              <a:spcAft>
                <a:spcPts val="1000"/>
              </a:spcAft>
              <a:buSzPct val="90000"/>
              <a:buFont typeface="Wingdings 2" charset="2"/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하이라이트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79800" indent="-342900" algn="l">
              <a:lnSpc>
                <a:spcPct val="150000"/>
              </a:lnSpc>
              <a:spcAft>
                <a:spcPts val="1000"/>
              </a:spcAft>
              <a:buSzPct val="90000"/>
              <a:buFont typeface="Wingdings 2" charset="2"/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보완 및 개선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79800" indent="-342900" algn="l">
              <a:lnSpc>
                <a:spcPct val="150000"/>
              </a:lnSpc>
              <a:spcAft>
                <a:spcPts val="1000"/>
              </a:spcAft>
              <a:buSzPct val="90000"/>
              <a:buFont typeface="Wingdings 2" charset="2"/>
              <a:buAutoNum type="arabicPeriod"/>
            </a:pP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954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33711-2609-425F-BBC8-E6B90B0652C9}"/>
              </a:ext>
            </a:extLst>
          </p:cNvPr>
          <p:cNvSpPr txBox="1"/>
          <p:nvPr/>
        </p:nvSpPr>
        <p:spPr>
          <a:xfrm>
            <a:off x="1652225" y="1936704"/>
            <a:ext cx="242943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인한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5AA55-D359-47EF-B2DC-7E2E5996D6DA}"/>
              </a:ext>
            </a:extLst>
          </p:cNvPr>
          <p:cNvSpPr txBox="1"/>
          <p:nvPr/>
        </p:nvSpPr>
        <p:spPr>
          <a:xfrm>
            <a:off x="4881281" y="1936704"/>
            <a:ext cx="242943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일회용품 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비율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2BAF9E-C3FC-4010-B0B4-2A3C995D464E}"/>
              </a:ext>
            </a:extLst>
          </p:cNvPr>
          <p:cNvSpPr/>
          <p:nvPr/>
        </p:nvSpPr>
        <p:spPr>
          <a:xfrm>
            <a:off x="1441555" y="1678806"/>
            <a:ext cx="2850775" cy="1223683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A8176A-2E4F-4896-A29B-829986140379}"/>
              </a:ext>
            </a:extLst>
          </p:cNvPr>
          <p:cNvSpPr/>
          <p:nvPr/>
        </p:nvSpPr>
        <p:spPr>
          <a:xfrm>
            <a:off x="4670612" y="1678806"/>
            <a:ext cx="2850775" cy="1223683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7DE42-4A98-4A94-8BC5-DDDB116E8903}"/>
              </a:ext>
            </a:extLst>
          </p:cNvPr>
          <p:cNvSpPr txBox="1"/>
          <p:nvPr/>
        </p:nvSpPr>
        <p:spPr>
          <a:xfrm>
            <a:off x="8007099" y="1936703"/>
            <a:ext cx="263591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올바르지 않은 분리배출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환경오염</a:t>
            </a:r>
            <a:r>
              <a:rPr lang="en-US" altLang="ko-KR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자원부족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FD9C6-306C-4262-B1F4-F34DB8F2FEA7}"/>
              </a:ext>
            </a:extLst>
          </p:cNvPr>
          <p:cNvSpPr txBox="1"/>
          <p:nvPr/>
        </p:nvSpPr>
        <p:spPr>
          <a:xfrm>
            <a:off x="4081656" y="4825250"/>
            <a:ext cx="402868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분리수거 척척박사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함께하는</a:t>
            </a:r>
            <a:endParaRPr lang="en-US" altLang="ko-KR" sz="20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올바른 재활용품 분류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59251-43E9-425A-AC60-FFFE2C4A966F}"/>
              </a:ext>
            </a:extLst>
          </p:cNvPr>
          <p:cNvSpPr/>
          <p:nvPr/>
        </p:nvSpPr>
        <p:spPr>
          <a:xfrm>
            <a:off x="7899670" y="1678805"/>
            <a:ext cx="2850775" cy="1223683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9AE3A-CE77-4B21-9B7B-2D85ADC57B78}"/>
              </a:ext>
            </a:extLst>
          </p:cNvPr>
          <p:cNvSpPr/>
          <p:nvPr/>
        </p:nvSpPr>
        <p:spPr>
          <a:xfrm>
            <a:off x="3912433" y="4567352"/>
            <a:ext cx="4367130" cy="12236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BC48C2A5-573F-44DA-9ACE-A2CE6AD6294D}"/>
              </a:ext>
            </a:extLst>
          </p:cNvPr>
          <p:cNvSpPr/>
          <p:nvPr/>
        </p:nvSpPr>
        <p:spPr>
          <a:xfrm rot="16200000">
            <a:off x="5656727" y="3567221"/>
            <a:ext cx="878541" cy="545197"/>
          </a:xfrm>
          <a:prstGeom prst="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1EF89E-A05B-4CE0-A9DF-27C4EC8881DA}"/>
              </a:ext>
            </a:extLst>
          </p:cNvPr>
          <p:cNvSpPr/>
          <p:nvPr/>
        </p:nvSpPr>
        <p:spPr>
          <a:xfrm>
            <a:off x="1199213" y="1438643"/>
            <a:ext cx="9793570" cy="1704006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54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CD062-5192-4A7E-A5C7-9F088AAE37F3}"/>
              </a:ext>
            </a:extLst>
          </p:cNvPr>
          <p:cNvSpPr txBox="1"/>
          <p:nvPr/>
        </p:nvSpPr>
        <p:spPr>
          <a:xfrm>
            <a:off x="6925863" y="2303326"/>
            <a:ext cx="378854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분리수거 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A7C3F7-3723-43EB-A306-3E028412BC32}"/>
              </a:ext>
            </a:extLst>
          </p:cNvPr>
          <p:cNvSpPr/>
          <p:nvPr/>
        </p:nvSpPr>
        <p:spPr>
          <a:xfrm>
            <a:off x="6435779" y="1963711"/>
            <a:ext cx="4768714" cy="4092315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348C7-1A19-4A13-BD47-5D77519BF541}"/>
              </a:ext>
            </a:extLst>
          </p:cNvPr>
          <p:cNvSpPr txBox="1"/>
          <p:nvPr/>
        </p:nvSpPr>
        <p:spPr>
          <a:xfrm>
            <a:off x="1477593" y="2303326"/>
            <a:ext cx="378854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</a:t>
            </a:r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촬영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or </a:t>
            </a:r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불러오기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09635-3ED7-40E5-8845-33088F4AED76}"/>
              </a:ext>
            </a:extLst>
          </p:cNvPr>
          <p:cNvSpPr/>
          <p:nvPr/>
        </p:nvSpPr>
        <p:spPr>
          <a:xfrm>
            <a:off x="987510" y="1963711"/>
            <a:ext cx="4768714" cy="4092315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25763-B3F2-466D-91D8-DC386C5B9B91}"/>
              </a:ext>
            </a:extLst>
          </p:cNvPr>
          <p:cNvSpPr txBox="1"/>
          <p:nvPr/>
        </p:nvSpPr>
        <p:spPr>
          <a:xfrm>
            <a:off x="6925863" y="1483892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시나리오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F3179-A41D-48AA-86F6-2B0B16EF6D98}"/>
              </a:ext>
            </a:extLst>
          </p:cNvPr>
          <p:cNvSpPr txBox="1"/>
          <p:nvPr/>
        </p:nvSpPr>
        <p:spPr>
          <a:xfrm>
            <a:off x="1477594" y="1483892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시나리오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BAA47-2994-4FF2-801B-2ADEBD81AC48}"/>
              </a:ext>
            </a:extLst>
          </p:cNvPr>
          <p:cNvSpPr txBox="1"/>
          <p:nvPr/>
        </p:nvSpPr>
        <p:spPr>
          <a:xfrm>
            <a:off x="1477593" y="3487243"/>
            <a:ext cx="378854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분류 </a:t>
            </a:r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확인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601D3D-42A4-49C3-83D6-20026F586083}"/>
              </a:ext>
            </a:extLst>
          </p:cNvPr>
          <p:cNvSpPr txBox="1"/>
          <p:nvPr/>
        </p:nvSpPr>
        <p:spPr>
          <a:xfrm>
            <a:off x="1477593" y="4617448"/>
            <a:ext cx="378854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항목의 </a:t>
            </a:r>
            <a:b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상세한 분리수거 </a:t>
            </a:r>
            <a:r>
              <a:rPr lang="en-US" altLang="ko-KR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A5CE10-7336-4636-A664-72886F153D34}"/>
              </a:ext>
            </a:extLst>
          </p:cNvPr>
          <p:cNvSpPr txBox="1"/>
          <p:nvPr/>
        </p:nvSpPr>
        <p:spPr>
          <a:xfrm>
            <a:off x="6925863" y="3487243"/>
            <a:ext cx="378854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 싶은 </a:t>
            </a:r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선택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FF808-14E4-42E6-9D10-EC1F1EDE8F0C}"/>
              </a:ext>
            </a:extLst>
          </p:cNvPr>
          <p:cNvSpPr txBox="1"/>
          <p:nvPr/>
        </p:nvSpPr>
        <p:spPr>
          <a:xfrm>
            <a:off x="6925863" y="4617447"/>
            <a:ext cx="378854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카테고리의</a:t>
            </a:r>
            <a:endParaRPr lang="en-US" altLang="ko-KR" sz="24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분리수거 방법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</a:t>
            </a:r>
            <a:endParaRPr lang="en-US" altLang="ko-KR" sz="24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419FA5E-1141-45A4-B129-9D6B232FEDEF}"/>
              </a:ext>
            </a:extLst>
          </p:cNvPr>
          <p:cNvCxnSpPr>
            <a:cxnSpLocks/>
          </p:cNvCxnSpPr>
          <p:nvPr/>
        </p:nvCxnSpPr>
        <p:spPr>
          <a:xfrm>
            <a:off x="3371865" y="2926080"/>
            <a:ext cx="0" cy="411480"/>
          </a:xfrm>
          <a:prstGeom prst="straightConnector1">
            <a:avLst/>
          </a:prstGeom>
          <a:ln w="19050">
            <a:solidFill>
              <a:srgbClr val="DADADA"/>
            </a:solidFill>
            <a:tailEnd type="triangle"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20EE83-2890-4279-8017-4A8D17706D7B}"/>
              </a:ext>
            </a:extLst>
          </p:cNvPr>
          <p:cNvCxnSpPr>
            <a:cxnSpLocks/>
          </p:cNvCxnSpPr>
          <p:nvPr/>
        </p:nvCxnSpPr>
        <p:spPr>
          <a:xfrm>
            <a:off x="3371865" y="4104640"/>
            <a:ext cx="0" cy="411480"/>
          </a:xfrm>
          <a:prstGeom prst="straightConnector1">
            <a:avLst/>
          </a:prstGeom>
          <a:ln w="19050">
            <a:solidFill>
              <a:srgbClr val="DADADA"/>
            </a:solidFill>
            <a:tailEnd type="triangle"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F06217-0C4D-4AF4-A12F-A131A9AD1C71}"/>
              </a:ext>
            </a:extLst>
          </p:cNvPr>
          <p:cNvCxnSpPr>
            <a:cxnSpLocks/>
          </p:cNvCxnSpPr>
          <p:nvPr/>
        </p:nvCxnSpPr>
        <p:spPr>
          <a:xfrm>
            <a:off x="8820135" y="2926080"/>
            <a:ext cx="0" cy="411480"/>
          </a:xfrm>
          <a:prstGeom prst="straightConnector1">
            <a:avLst/>
          </a:prstGeom>
          <a:ln w="19050">
            <a:solidFill>
              <a:srgbClr val="DADADA"/>
            </a:solidFill>
            <a:tailEnd type="triangle"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7A0E67-EC54-4261-85D1-A4A8D0A6202B}"/>
              </a:ext>
            </a:extLst>
          </p:cNvPr>
          <p:cNvCxnSpPr>
            <a:cxnSpLocks/>
          </p:cNvCxnSpPr>
          <p:nvPr/>
        </p:nvCxnSpPr>
        <p:spPr>
          <a:xfrm>
            <a:off x="8820135" y="4104640"/>
            <a:ext cx="0" cy="411480"/>
          </a:xfrm>
          <a:prstGeom prst="straightConnector1">
            <a:avLst/>
          </a:prstGeom>
          <a:ln w="19050">
            <a:solidFill>
              <a:srgbClr val="DADADA"/>
            </a:solidFill>
            <a:tailEnd type="triangle"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0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09635-3ED7-40E5-8845-33088F4AED76}"/>
              </a:ext>
            </a:extLst>
          </p:cNvPr>
          <p:cNvSpPr/>
          <p:nvPr/>
        </p:nvSpPr>
        <p:spPr>
          <a:xfrm>
            <a:off x="978877" y="1935330"/>
            <a:ext cx="4806846" cy="3140621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36C6C-1189-4E11-BA3A-C579453E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497" y="1446838"/>
            <a:ext cx="981444" cy="981444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EC680F-BA18-408E-B81D-6055B891E2B5}"/>
              </a:ext>
            </a:extLst>
          </p:cNvPr>
          <p:cNvSpPr/>
          <p:nvPr/>
        </p:nvSpPr>
        <p:spPr>
          <a:xfrm>
            <a:off x="1213636" y="2643075"/>
            <a:ext cx="4337328" cy="2182181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D232-6833-40DD-9BD9-6E136D727956}"/>
              </a:ext>
            </a:extLst>
          </p:cNvPr>
          <p:cNvSpPr txBox="1"/>
          <p:nvPr/>
        </p:nvSpPr>
        <p:spPr>
          <a:xfrm>
            <a:off x="1213636" y="2282486"/>
            <a:ext cx="24294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Detector</a:t>
            </a:r>
            <a:endParaRPr lang="ko-KR" altLang="en-US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92069-5F53-4753-BAB0-2347EC76FFE0}"/>
              </a:ext>
            </a:extLst>
          </p:cNvPr>
          <p:cNvSpPr txBox="1"/>
          <p:nvPr/>
        </p:nvSpPr>
        <p:spPr>
          <a:xfrm>
            <a:off x="1374485" y="3857317"/>
            <a:ext cx="2102594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16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-Lite V3</a:t>
            </a:r>
            <a:endParaRPr lang="ko-KR" altLang="en-US" sz="16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5924D0-3C72-4E4B-8E6E-4B9134FCE648}"/>
              </a:ext>
            </a:extLst>
          </p:cNvPr>
          <p:cNvSpPr/>
          <p:nvPr/>
        </p:nvSpPr>
        <p:spPr>
          <a:xfrm>
            <a:off x="1374485" y="3526017"/>
            <a:ext cx="2102594" cy="1001156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7C02E-FC96-48CC-A98F-7695C296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38" y="3421364"/>
            <a:ext cx="1493076" cy="659955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145B7-DE2B-43A5-A347-013C64A9B700}"/>
              </a:ext>
            </a:extLst>
          </p:cNvPr>
          <p:cNvSpPr txBox="1"/>
          <p:nvPr/>
        </p:nvSpPr>
        <p:spPr>
          <a:xfrm>
            <a:off x="1488028" y="5407925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1FAB1-20A4-455A-8B5C-68B67E242230}"/>
              </a:ext>
            </a:extLst>
          </p:cNvPr>
          <p:cNvSpPr txBox="1"/>
          <p:nvPr/>
        </p:nvSpPr>
        <p:spPr>
          <a:xfrm>
            <a:off x="6489584" y="1813623"/>
            <a:ext cx="4970896" cy="3162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TensorFlow Lite Model Maker</a:t>
            </a: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→ 안드로이드와의 연동성</a:t>
            </a:r>
            <a:endParaRPr lang="en-US" altLang="ko-KR" sz="24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7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Object Detection Model</a:t>
            </a: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→ 정확도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학습시간</a:t>
            </a:r>
            <a:r>
              <a:rPr lang="en-US" altLang="ko-KR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크기 등 고려</a:t>
            </a:r>
            <a:endParaRPr lang="en-US" altLang="ko-KR" sz="2400" dirty="0">
              <a:solidFill>
                <a:srgbClr val="DADAD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F4266-DFED-4D05-B7CB-36C3B372BE52}"/>
              </a:ext>
            </a:extLst>
          </p:cNvPr>
          <p:cNvSpPr txBox="1"/>
          <p:nvPr/>
        </p:nvSpPr>
        <p:spPr>
          <a:xfrm>
            <a:off x="6915428" y="5407925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인터페이스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117EF6-1657-4AF4-A6DE-755F2B28C722}"/>
              </a:ext>
            </a:extLst>
          </p:cNvPr>
          <p:cNvGrpSpPr/>
          <p:nvPr/>
        </p:nvGrpSpPr>
        <p:grpSpPr>
          <a:xfrm>
            <a:off x="1496196" y="2770024"/>
            <a:ext cx="1886104" cy="670855"/>
            <a:chOff x="1482730" y="2752249"/>
            <a:chExt cx="1886104" cy="670855"/>
          </a:xfrm>
        </p:grpSpPr>
        <p:pic>
          <p:nvPicPr>
            <p:cNvPr id="18" name="Picture 6" descr="Tensorflow Lite 를 C/C++로 빌드하기(bazel)">
              <a:extLst>
                <a:ext uri="{FF2B5EF4-FFF2-40B4-BE49-F238E27FC236}">
                  <a16:creationId xmlns:a16="http://schemas.microsoft.com/office/drawing/2014/main" id="{461FB30F-2930-489B-A7B9-C25A5DDA10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46" b="14746"/>
            <a:stretch/>
          </p:blipFill>
          <p:spPr bwMode="auto">
            <a:xfrm>
              <a:off x="1482730" y="3152481"/>
              <a:ext cx="1886104" cy="270623"/>
            </a:xfrm>
            <a:prstGeom prst="rect">
              <a:avLst/>
            </a:prstGeom>
            <a:noFill/>
            <a:effectLst>
              <a:outerShdw blurRad="50800" dist="381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Tensorflow Lite 를 C/C++로 빌드하기(bazel)">
              <a:extLst>
                <a:ext uri="{FF2B5EF4-FFF2-40B4-BE49-F238E27FC236}">
                  <a16:creationId xmlns:a16="http://schemas.microsoft.com/office/drawing/2014/main" id="{3F6B4BA4-B763-4410-B42E-7DE5EC45C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69" b="39137"/>
            <a:stretch/>
          </p:blipFill>
          <p:spPr bwMode="auto">
            <a:xfrm>
              <a:off x="1482730" y="2752249"/>
              <a:ext cx="1886104" cy="457200"/>
            </a:xfrm>
            <a:prstGeom prst="rect">
              <a:avLst/>
            </a:prstGeom>
            <a:noFill/>
            <a:effectLst>
              <a:outerShdw blurRad="50800" dist="381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310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5761D-7B17-4A26-93AB-4326DF7B2BD7}"/>
              </a:ext>
            </a:extLst>
          </p:cNvPr>
          <p:cNvSpPr txBox="1"/>
          <p:nvPr/>
        </p:nvSpPr>
        <p:spPr>
          <a:xfrm>
            <a:off x="1349401" y="5538260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x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지연 시간 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y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1184-2A59-4373-8400-BFA92454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6" y="2673651"/>
            <a:ext cx="5149811" cy="270082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03FEE-ADC7-4DD1-9DE0-54753C5B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24" y="2671736"/>
            <a:ext cx="5149810" cy="2702737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4B62C8-EABB-46F5-AA2A-6196599C8490}"/>
              </a:ext>
            </a:extLst>
          </p:cNvPr>
          <p:cNvSpPr txBox="1"/>
          <p:nvPr/>
        </p:nvSpPr>
        <p:spPr>
          <a:xfrm>
            <a:off x="7054056" y="5538260"/>
            <a:ext cx="37885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x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크기 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y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 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A4DC5-EAE3-43FC-819B-B7574AABEA1D}"/>
              </a:ext>
            </a:extLst>
          </p:cNvPr>
          <p:cNvSpPr txBox="1"/>
          <p:nvPr/>
        </p:nvSpPr>
        <p:spPr>
          <a:xfrm>
            <a:off x="3165231" y="1650700"/>
            <a:ext cx="586153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en-US" altLang="ko-KR" sz="2800" dirty="0" err="1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8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-Lite V3 ]</a:t>
            </a:r>
            <a:endParaRPr lang="ko-KR" altLang="en-US" sz="28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46D2747-861B-4FF9-8421-3C6AE84209C1}"/>
              </a:ext>
            </a:extLst>
          </p:cNvPr>
          <p:cNvSpPr/>
          <p:nvPr/>
        </p:nvSpPr>
        <p:spPr>
          <a:xfrm>
            <a:off x="1923011" y="3409973"/>
            <a:ext cx="637309" cy="221673"/>
          </a:xfrm>
          <a:prstGeom prst="ellipse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06D699-FAAE-4171-AD99-EE6DEAA64E00}"/>
              </a:ext>
            </a:extLst>
          </p:cNvPr>
          <p:cNvSpPr/>
          <p:nvPr/>
        </p:nvSpPr>
        <p:spPr>
          <a:xfrm>
            <a:off x="7702019" y="3440453"/>
            <a:ext cx="637309" cy="221673"/>
          </a:xfrm>
          <a:prstGeom prst="ellipse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68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09635-3ED7-40E5-8845-33088F4AED76}"/>
              </a:ext>
            </a:extLst>
          </p:cNvPr>
          <p:cNvSpPr/>
          <p:nvPr/>
        </p:nvSpPr>
        <p:spPr>
          <a:xfrm>
            <a:off x="914400" y="1304144"/>
            <a:ext cx="10363200" cy="4796858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58A2913-1872-488E-95B4-D4CD1C357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0" y="2685439"/>
            <a:ext cx="1028220" cy="206777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51" name="그림 5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24D9C40-226E-4086-8A3D-642A9309A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84" y="1532342"/>
            <a:ext cx="1028220" cy="206777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573884E-5B4F-4660-A579-D68FA2ECB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90" y="1529167"/>
            <a:ext cx="1028220" cy="2067780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ED15FE-CE35-48D4-8370-0C10F1696A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16" y="2685439"/>
            <a:ext cx="1028220" cy="206777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16DB16AF-BB61-475A-8E1F-A9B4BD9A66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847" y="2685439"/>
            <a:ext cx="1028220" cy="206777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17295AB-E689-4A51-A746-344CDA20D0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93" y="3840540"/>
            <a:ext cx="1028220" cy="206959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DECED3-C316-49A6-9239-A8E47A632107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2363300" y="2566232"/>
            <a:ext cx="1105984" cy="115309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C734105-57B9-447C-A8F6-0F361BFCC1AA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497504" y="2563057"/>
            <a:ext cx="1084386" cy="317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5446DF-2778-49A5-A497-EF5B6EC13E0E}"/>
              </a:ext>
            </a:extLst>
          </p:cNvPr>
          <p:cNvCxnSpPr>
            <a:cxnSpLocks/>
            <a:stCxn id="63" idx="3"/>
            <a:endCxn id="55" idx="1"/>
          </p:cNvCxnSpPr>
          <p:nvPr/>
        </p:nvCxnSpPr>
        <p:spPr>
          <a:xfrm flipV="1">
            <a:off x="4503186" y="4875337"/>
            <a:ext cx="1073707" cy="2242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2D12D72-A29B-4DF2-87F2-B9BCD3D168CC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 flipV="1">
            <a:off x="6605113" y="3719329"/>
            <a:ext cx="1083703" cy="1156008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66D05E4-EBF6-4FCB-B378-73DBDDCDF1CF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610110" y="2563057"/>
            <a:ext cx="1078706" cy="1156272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4305011-E467-4BA6-BB5A-7165175747CF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8717036" y="3719329"/>
            <a:ext cx="1032811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2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5D8E70DD-4654-421C-8B22-6C167C4A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68" y="4099943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4C5181-0B7F-4E2E-BB2B-CDFE2E2CEE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966" y="3843689"/>
            <a:ext cx="1028220" cy="206777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64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B3286992-8478-4144-BD4E-49C9FCC8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36" y="3199419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29F192-3D8A-4052-9A67-0258F738644D}"/>
              </a:ext>
            </a:extLst>
          </p:cNvPr>
          <p:cNvCxnSpPr>
            <a:cxnSpLocks/>
            <a:stCxn id="50" idx="3"/>
            <a:endCxn id="63" idx="1"/>
          </p:cNvCxnSpPr>
          <p:nvPr/>
        </p:nvCxnSpPr>
        <p:spPr>
          <a:xfrm>
            <a:off x="2363300" y="3719329"/>
            <a:ext cx="1111666" cy="11582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1258EDFF-07D7-4799-91AE-E943FC2DF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55" y="5514447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99E97DD8-F983-4AD1-B8E9-7C936647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51" y="4340438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148E8F9-6804-43A7-A6B0-4AA61D705F29}"/>
              </a:ext>
            </a:extLst>
          </p:cNvPr>
          <p:cNvSpPr txBox="1"/>
          <p:nvPr/>
        </p:nvSpPr>
        <p:spPr>
          <a:xfrm>
            <a:off x="2963055" y="6226356"/>
            <a:ext cx="625589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분류를 통한 분리수거 방법 제공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61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5244D6-FC3F-487D-AFE9-BA97CBEAC46D}"/>
              </a:ext>
            </a:extLst>
          </p:cNvPr>
          <p:cNvSpPr/>
          <p:nvPr/>
        </p:nvSpPr>
        <p:spPr>
          <a:xfrm>
            <a:off x="914400" y="1304144"/>
            <a:ext cx="10363200" cy="4796858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ED96-FDD3-49AD-8E8B-6A6256FACF32}"/>
              </a:ext>
            </a:extLst>
          </p:cNvPr>
          <p:cNvSpPr txBox="1"/>
          <p:nvPr/>
        </p:nvSpPr>
        <p:spPr>
          <a:xfrm>
            <a:off x="2963055" y="6226356"/>
            <a:ext cx="625589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9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카테고리에 대한 분리수거 방법 제공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08546D-3FF5-4C64-8382-79D0F5DAC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98" y="1873455"/>
            <a:ext cx="1818938" cy="365793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E54D4-C59C-4DF3-93AD-F2D6311EDC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34" y="1873455"/>
            <a:ext cx="1818938" cy="365793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76F5E4-82AD-4375-9BD2-4C9D31519465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000472" y="3702422"/>
            <a:ext cx="1246252" cy="76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A9E2AAB-B3DB-4754-93C7-392033B042A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957436" y="3702422"/>
            <a:ext cx="1224098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8F7078B-E4C2-4BE8-A520-5DD4F0035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724" y="1873455"/>
            <a:ext cx="1818938" cy="365808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21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71141F31-F593-4D0F-90FA-35E64382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14" y="5001898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9881DB4D-4DAC-4B42-B224-FF9E0810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8" y="2824665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55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DDEE-C65A-4CED-8A24-342FEF20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47" y="374581"/>
            <a:ext cx="10031506" cy="80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just"/>
            <a:r>
              <a:rPr lang="en-US" altLang="ko-KR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b="1" spc="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75FECD-44BD-47BC-B327-2BCF7DE3AA5A}"/>
              </a:ext>
            </a:extLst>
          </p:cNvPr>
          <p:cNvSpPr/>
          <p:nvPr/>
        </p:nvSpPr>
        <p:spPr>
          <a:xfrm>
            <a:off x="914400" y="1304144"/>
            <a:ext cx="10363200" cy="4796858"/>
          </a:xfrm>
          <a:prstGeom prst="roundRect">
            <a:avLst/>
          </a:prstGeom>
          <a:noFill/>
          <a:ln w="19050">
            <a:solidFill>
              <a:srgbClr val="DADA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BC4C6-004B-4FFF-91C6-E2E7F6A98F7F}"/>
              </a:ext>
            </a:extLst>
          </p:cNvPr>
          <p:cNvSpPr txBox="1"/>
          <p:nvPr/>
        </p:nvSpPr>
        <p:spPr>
          <a:xfrm>
            <a:off x="2963055" y="6226356"/>
            <a:ext cx="625589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10</a:t>
            </a:r>
            <a:r>
              <a:rPr lang="ko-KR" altLang="en-US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헷갈리는 목록에 대한 분리수거 방법 제공</a:t>
            </a:r>
            <a:r>
              <a:rPr lang="en-US" altLang="ko-KR" sz="2000" dirty="0">
                <a:solidFill>
                  <a:srgbClr val="DADAD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en-US" altLang="ko-KR" sz="2000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71361-91B8-4250-8B1B-4952927E6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61" y="2011679"/>
            <a:ext cx="1703861" cy="3426511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87E08-F332-40CF-BD33-883CFB75B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24" y="2011678"/>
            <a:ext cx="1703861" cy="3426511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77F475-A34B-4DE7-8BB5-9C9ABEBB9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42" y="2011679"/>
            <a:ext cx="1703861" cy="3426511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3D6AFC-9214-42E3-AFCE-4643D0E24EC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306622" y="3724935"/>
            <a:ext cx="73382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D72005-78F9-4D7B-9BF7-75EA0494212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744303" y="3724934"/>
            <a:ext cx="733821" cy="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7D0C67-B492-40BD-AF35-F2E87E6421B7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8181985" y="3724934"/>
            <a:ext cx="733821" cy="7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44F4171-3A89-4596-A8D8-411D5A6B9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806" y="2011679"/>
            <a:ext cx="1703861" cy="342665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30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AC4B724B-E6CC-45C1-BCC0-407F5306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14" y="4908699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612AE5AB-6084-41A4-BCB5-3B182F8C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74" y="2421258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빨간색 눈금 또는 체크 표시 아이콘입니다 격리된 배경에서 플랫 스타일로 마크 아이콘을 확인합니다 만화 틱 체크 표시 아이콘입니다 벡터  고름에 대한 스톡 벡터 아트 및 기타 이미지 - iStock">
            <a:extLst>
              <a:ext uri="{FF2B5EF4-FFF2-40B4-BE49-F238E27FC236}">
                <a16:creationId xmlns:a16="http://schemas.microsoft.com/office/drawing/2014/main" id="{626FA7D2-1AEC-4A3B-A558-DA46894E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54" y="4565018"/>
            <a:ext cx="394779" cy="3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3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56_TF55991576.potx" id="{A8F9FD9B-32FC-45D2-B49D-FA274DB8EDAD}" vid="{74815DF6-3E01-4E71-8DEA-5054D349AE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16c05727-aa75-4e4a-9b5f-8a80a1165891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와이드스크린</PresentationFormat>
  <Paragraphs>177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나눔스퀘어_ac ExtraBold</vt:lpstr>
      <vt:lpstr>Calisto MT</vt:lpstr>
      <vt:lpstr>나눔스퀘어_ac Bold</vt:lpstr>
      <vt:lpstr>Wingdings 2</vt:lpstr>
      <vt:lpstr>슬레이트</vt:lpstr>
      <vt:lpstr>분리수거 척척박사</vt:lpstr>
      <vt:lpstr>목차</vt:lpstr>
      <vt:lpstr>1. 프로젝트 개요</vt:lpstr>
      <vt:lpstr>2. 프로젝트 구성</vt:lpstr>
      <vt:lpstr>2. 프로젝트 구성</vt:lpstr>
      <vt:lpstr>2. 프로젝트 구성</vt:lpstr>
      <vt:lpstr>2. 프로젝트 구성</vt:lpstr>
      <vt:lpstr>2. 프로젝트 구성</vt:lpstr>
      <vt:lpstr>2. 프로젝트 구성</vt:lpstr>
      <vt:lpstr>3. 하이라이트</vt:lpstr>
      <vt:lpstr>4. 프로젝트 보완 및 개선</vt:lpstr>
      <vt:lpstr>5. 기대효과</vt:lpstr>
      <vt:lpstr>5. 기대효과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2020-06-08T02:26:47Z</dcterms:created>
  <dcterms:modified xsi:type="dcterms:W3CDTF">2021-11-18T21:12:18Z</dcterms:modified>
</cp:coreProperties>
</file>